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2" y="-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-3240"/>
            <a:ext cx="12191400" cy="68605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1247040" y="-360"/>
            <a:ext cx="9468000" cy="6857640"/>
          </a:xfrm>
          <a:custGeom>
            <a:avLst/>
            <a:gdLst/>
            <a:ahLst/>
            <a:cxnLst/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3"/>
          <p:cNvSpPr/>
          <p:nvPr/>
        </p:nvSpPr>
        <p:spPr>
          <a:xfrm>
            <a:off x="-9360" y="-360"/>
            <a:ext cx="9324360" cy="6857640"/>
          </a:xfrm>
          <a:custGeom>
            <a:avLst/>
            <a:gdLst/>
            <a:ahLst/>
            <a:cxnLst/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4"/>
          <p:cNvSpPr/>
          <p:nvPr/>
        </p:nvSpPr>
        <p:spPr>
          <a:xfrm>
            <a:off x="661320" y="699120"/>
            <a:ext cx="6405120" cy="32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5000" b="0" strike="noStrike" spc="-1">
                <a:solidFill>
                  <a:srgbClr val="000000"/>
                </a:solidFill>
                <a:latin typeface="Calibri Light"/>
              </a:rPr>
              <a:t>CONTRIBUTION OF SCIENCE TO IMPROVE SPORTING PERFORMANCE</a:t>
            </a:r>
            <a:endParaRPr lang="fr-FR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CustomShape 5"/>
          <p:cNvSpPr/>
          <p:nvPr/>
        </p:nvSpPr>
        <p:spPr>
          <a:xfrm>
            <a:off x="783360" y="3976920"/>
            <a:ext cx="6405120" cy="11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How does science improve sports capabilities ?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CustomShape 6"/>
          <p:cNvSpPr/>
          <p:nvPr/>
        </p:nvSpPr>
        <p:spPr>
          <a:xfrm>
            <a:off x="9077040" y="6231240"/>
            <a:ext cx="2989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PROU Léa &amp; TAGEDDINE Inès 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82" name="Obraz 81"/>
          <p:cNvPicPr/>
          <p:nvPr/>
        </p:nvPicPr>
        <p:blipFill>
          <a:blip r:embed="rId2" cstate="print"/>
          <a:stretch/>
        </p:blipFill>
        <p:spPr>
          <a:xfrm>
            <a:off x="9946800" y="720000"/>
            <a:ext cx="1572840" cy="2174760"/>
          </a:xfrm>
          <a:prstGeom prst="rect">
            <a:avLst/>
          </a:prstGeom>
          <a:ln>
            <a:noFill/>
          </a:ln>
        </p:spPr>
      </p:pic>
      <p:pic>
        <p:nvPicPr>
          <p:cNvPr id="83" name="Obraz 82"/>
          <p:cNvPicPr/>
          <p:nvPr/>
        </p:nvPicPr>
        <p:blipFill>
          <a:blip r:embed="rId3" cstate="print"/>
          <a:stretch/>
        </p:blipFill>
        <p:spPr>
          <a:xfrm>
            <a:off x="8064000" y="720000"/>
            <a:ext cx="1526400" cy="2159640"/>
          </a:xfrm>
          <a:prstGeom prst="rect">
            <a:avLst/>
          </a:prstGeom>
          <a:ln>
            <a:noFill/>
          </a:ln>
        </p:spPr>
      </p:pic>
      <p:pic>
        <p:nvPicPr>
          <p:cNvPr id="84" name="Obraz 83"/>
          <p:cNvPicPr/>
          <p:nvPr/>
        </p:nvPicPr>
        <p:blipFill>
          <a:blip r:embed="rId4" cstate="print"/>
          <a:stretch/>
        </p:blipFill>
        <p:spPr>
          <a:xfrm>
            <a:off x="7094160" y="3384000"/>
            <a:ext cx="4785480" cy="136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0" y="-3240"/>
            <a:ext cx="12191400" cy="6860520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0" y="0"/>
            <a:ext cx="11786040" cy="6857280"/>
          </a:xfrm>
          <a:custGeom>
            <a:avLst/>
            <a:gdLst/>
            <a:ahLst/>
            <a:cxnLst/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0" y="0"/>
            <a:ext cx="3580560" cy="6857280"/>
          </a:xfrm>
          <a:custGeom>
            <a:avLst/>
            <a:gdLst/>
            <a:ahLst/>
            <a:cxnLst/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9" name="Picture 2"/>
          <p:cNvPicPr/>
          <p:nvPr/>
        </p:nvPicPr>
        <p:blipFill>
          <a:blip r:embed="rId2" cstate="print"/>
          <a:stretch/>
        </p:blipFill>
        <p:spPr>
          <a:xfrm>
            <a:off x="2881080" y="2780640"/>
            <a:ext cx="7039080" cy="3002760"/>
          </a:xfrm>
          <a:prstGeom prst="rect">
            <a:avLst/>
          </a:prstGeom>
          <a:ln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833400" y="447840"/>
            <a:ext cx="105195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u="sng" strike="noStrike" spc="-1">
                <a:solidFill>
                  <a:srgbClr val="FFFFFF"/>
                </a:solidFill>
                <a:uFillTx/>
                <a:latin typeface="Calibri Light"/>
              </a:rPr>
              <a:t>food supplements</a:t>
            </a: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b="0" u="sng" strike="noStrike" spc="-1">
                <a:solidFill>
                  <a:srgbClr val="000000"/>
                </a:solidFill>
                <a:uFillTx/>
                <a:latin typeface="Calibri Light"/>
              </a:rPr>
              <a:t>• Adaptation of the body during aerobic training (in the presence of oxygen)</a:t>
            </a:r>
            <a:r>
              <a:t/>
            </a:r>
            <a:br/>
            <a:endParaRPr lang="fr-FR" sz="28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838080" y="1827000"/>
            <a:ext cx="10514880" cy="59904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3"/>
          <p:cNvSpPr/>
          <p:nvPr/>
        </p:nvSpPr>
        <p:spPr>
          <a:xfrm>
            <a:off x="1019520" y="1962000"/>
            <a:ext cx="329040" cy="32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1531080" y="1827000"/>
            <a:ext cx="9822240" cy="5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63360" rIns="63360" bIns="63360" anchor="ctr"/>
          <a:lstStyle/>
          <a:p>
            <a:pPr>
              <a:lnSpc>
                <a:spcPct val="100000"/>
              </a:lnSpc>
              <a:spcAft>
                <a:spcPts val="561"/>
              </a:spcAft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use of circulating fatty acids (preferential substrate)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838080" y="2576880"/>
            <a:ext cx="10514880" cy="59904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6"/>
          <p:cNvSpPr/>
          <p:nvPr/>
        </p:nvSpPr>
        <p:spPr>
          <a:xfrm>
            <a:off x="1019520" y="2711880"/>
            <a:ext cx="329040" cy="329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7"/>
          <p:cNvSpPr/>
          <p:nvPr/>
        </p:nvSpPr>
        <p:spPr>
          <a:xfrm>
            <a:off x="1531080" y="2576880"/>
            <a:ext cx="9822240" cy="5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63360" rIns="63360" bIns="63360" anchor="ctr"/>
          <a:lstStyle/>
          <a:p>
            <a:pPr>
              <a:lnSpc>
                <a:spcPct val="100000"/>
              </a:lnSpc>
              <a:spcAft>
                <a:spcPts val="561"/>
              </a:spcAft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adaptation of the cardiovascular function to the effort (decreased resting heart rate and resting blood pressure)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58" name="CustomShape 8"/>
          <p:cNvSpPr/>
          <p:nvPr/>
        </p:nvSpPr>
        <p:spPr>
          <a:xfrm>
            <a:off x="838080" y="3326400"/>
            <a:ext cx="10514880" cy="59904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9"/>
          <p:cNvSpPr/>
          <p:nvPr/>
        </p:nvSpPr>
        <p:spPr>
          <a:xfrm>
            <a:off x="1019520" y="3461400"/>
            <a:ext cx="329040" cy="329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0"/>
          <p:cNvSpPr/>
          <p:nvPr/>
        </p:nvSpPr>
        <p:spPr>
          <a:xfrm>
            <a:off x="1531080" y="3326400"/>
            <a:ext cx="9822240" cy="5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63360" rIns="63360" bIns="63360" anchor="ctr"/>
          <a:lstStyle/>
          <a:p>
            <a:pPr>
              <a:lnSpc>
                <a:spcPct val="100000"/>
              </a:lnSpc>
              <a:spcAft>
                <a:spcPts val="561"/>
              </a:spcAft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Increase of maximum oxygen volume (VO2max)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61" name="CustomShape 11"/>
          <p:cNvSpPr/>
          <p:nvPr/>
        </p:nvSpPr>
        <p:spPr>
          <a:xfrm>
            <a:off x="838080" y="4076280"/>
            <a:ext cx="10514880" cy="59904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2"/>
          <p:cNvSpPr/>
          <p:nvPr/>
        </p:nvSpPr>
        <p:spPr>
          <a:xfrm>
            <a:off x="1019520" y="4211280"/>
            <a:ext cx="329040" cy="32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3"/>
          <p:cNvSpPr/>
          <p:nvPr/>
        </p:nvSpPr>
        <p:spPr>
          <a:xfrm>
            <a:off x="1531080" y="4076280"/>
            <a:ext cx="9822240" cy="5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63360" rIns="63360" bIns="63360" anchor="ctr"/>
          <a:lstStyle/>
          <a:p>
            <a:pPr>
              <a:lnSpc>
                <a:spcPct val="100000"/>
              </a:lnSpc>
              <a:spcAft>
                <a:spcPts val="561"/>
              </a:spcAft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increase in muscular blood flow (better intakes of oxygenated blood to the muscle)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64" name="CustomShape 14"/>
          <p:cNvSpPr/>
          <p:nvPr/>
        </p:nvSpPr>
        <p:spPr>
          <a:xfrm>
            <a:off x="838080" y="4826160"/>
            <a:ext cx="10514880" cy="59904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1019520" y="4960800"/>
            <a:ext cx="329040" cy="329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6"/>
          <p:cNvSpPr/>
          <p:nvPr/>
        </p:nvSpPr>
        <p:spPr>
          <a:xfrm>
            <a:off x="1531080" y="4826160"/>
            <a:ext cx="9822240" cy="5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63360" rIns="63360" bIns="63360" anchor="ctr"/>
          <a:lstStyle/>
          <a:p>
            <a:pPr>
              <a:lnSpc>
                <a:spcPct val="100000"/>
              </a:lnSpc>
              <a:spcAft>
                <a:spcPts val="561"/>
              </a:spcAft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Increase in the share of type I fibres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67" name="CustomShape 17"/>
          <p:cNvSpPr/>
          <p:nvPr/>
        </p:nvSpPr>
        <p:spPr>
          <a:xfrm>
            <a:off x="838080" y="5575680"/>
            <a:ext cx="10514880" cy="59904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8"/>
          <p:cNvSpPr/>
          <p:nvPr/>
        </p:nvSpPr>
        <p:spPr>
          <a:xfrm>
            <a:off x="1019520" y="5710680"/>
            <a:ext cx="329040" cy="32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9"/>
          <p:cNvSpPr/>
          <p:nvPr/>
        </p:nvSpPr>
        <p:spPr>
          <a:xfrm>
            <a:off x="1531080" y="5575680"/>
            <a:ext cx="9822240" cy="5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63360" rIns="63360" bIns="63360" anchor="ctr"/>
          <a:lstStyle/>
          <a:p>
            <a:pPr>
              <a:lnSpc>
                <a:spcPct val="100000"/>
              </a:lnSpc>
              <a:spcAft>
                <a:spcPts val="561"/>
              </a:spcAft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delayed lactic threshold (best stress tolerance)</a:t>
            </a:r>
            <a:endParaRPr lang="fr-FR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84200" y="470880"/>
            <a:ext cx="4380120" cy="5891400"/>
          </a:xfrm>
          <a:custGeom>
            <a:avLst/>
            <a:gdLst/>
            <a:ahLst/>
            <a:cxnLst/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862920" y="1011960"/>
            <a:ext cx="3415320" cy="479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FFFFFF"/>
                </a:solidFill>
                <a:latin typeface="Calibri Light"/>
              </a:rPr>
              <a:t>different performance factors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5194440" y="475560"/>
            <a:ext cx="6512760" cy="9784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4"/>
          <p:cNvSpPr/>
          <p:nvPr/>
        </p:nvSpPr>
        <p:spPr>
          <a:xfrm>
            <a:off x="5490720" y="695880"/>
            <a:ext cx="537840" cy="53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5"/>
          <p:cNvSpPr/>
          <p:nvPr/>
        </p:nvSpPr>
        <p:spPr>
          <a:xfrm>
            <a:off x="6325560" y="475560"/>
            <a:ext cx="5381640" cy="97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103680" rIns="103680" bIns="103680" anchor="ctr"/>
          <a:lstStyle/>
          <a:p>
            <a:pPr>
              <a:lnSpc>
                <a:spcPct val="90000"/>
              </a:lnSpc>
              <a:spcAft>
                <a:spcPts val="666"/>
              </a:spcAft>
            </a:pPr>
            <a:r>
              <a:rPr lang="fr-FR" sz="19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Biological (physical) factors</a:t>
            </a:r>
            <a:endParaRPr lang="fr-FR" sz="1900" b="0" strike="noStrike" spc="-1"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5194440" y="1699560"/>
            <a:ext cx="6512760" cy="9784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7"/>
          <p:cNvSpPr/>
          <p:nvPr/>
        </p:nvSpPr>
        <p:spPr>
          <a:xfrm>
            <a:off x="5490720" y="1920240"/>
            <a:ext cx="537840" cy="537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8"/>
          <p:cNvSpPr/>
          <p:nvPr/>
        </p:nvSpPr>
        <p:spPr>
          <a:xfrm>
            <a:off x="6325560" y="1699560"/>
            <a:ext cx="5381640" cy="97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103680" rIns="103680" bIns="103680" anchor="ctr"/>
          <a:lstStyle/>
          <a:p>
            <a:pPr>
              <a:lnSpc>
                <a:spcPct val="90000"/>
              </a:lnSpc>
              <a:spcAft>
                <a:spcPts val="666"/>
              </a:spcAft>
            </a:pPr>
            <a:r>
              <a:rPr lang="fr-FR" sz="19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Technical factors (strategic)</a:t>
            </a:r>
            <a:endParaRPr lang="fr-FR" sz="1900" b="0" strike="noStrike" spc="-1">
              <a:latin typeface="Arial"/>
            </a:endParaRPr>
          </a:p>
        </p:txBody>
      </p:sp>
      <p:sp>
        <p:nvSpPr>
          <p:cNvPr id="93" name="CustomShape 9"/>
          <p:cNvSpPr/>
          <p:nvPr/>
        </p:nvSpPr>
        <p:spPr>
          <a:xfrm>
            <a:off x="5194440" y="2923920"/>
            <a:ext cx="6512760" cy="9784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10"/>
          <p:cNvSpPr/>
          <p:nvPr/>
        </p:nvSpPr>
        <p:spPr>
          <a:xfrm>
            <a:off x="5490720" y="3144240"/>
            <a:ext cx="537840" cy="537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11"/>
          <p:cNvSpPr/>
          <p:nvPr/>
        </p:nvSpPr>
        <p:spPr>
          <a:xfrm>
            <a:off x="6325560" y="2923920"/>
            <a:ext cx="5381640" cy="97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103680" rIns="103680" bIns="103680" anchor="ctr"/>
          <a:lstStyle/>
          <a:p>
            <a:pPr>
              <a:lnSpc>
                <a:spcPct val="90000"/>
              </a:lnSpc>
              <a:spcAft>
                <a:spcPts val="666"/>
              </a:spcAft>
            </a:pPr>
            <a:r>
              <a:rPr lang="fr-FR" sz="1900" b="0" strike="noStrike" spc="-1">
                <a:solidFill>
                  <a:srgbClr val="000000"/>
                </a:solidFill>
                <a:latin typeface="Calibri"/>
                <a:ea typeface="DejaVu Sans"/>
              </a:rPr>
              <a:t>Psychological factors</a:t>
            </a:r>
            <a:endParaRPr lang="fr-FR" sz="1900" b="0" strike="noStrike" spc="-1">
              <a:latin typeface="Arial"/>
            </a:endParaRPr>
          </a:p>
        </p:txBody>
      </p:sp>
      <p:sp>
        <p:nvSpPr>
          <p:cNvPr id="96" name="CustomShape 12"/>
          <p:cNvSpPr/>
          <p:nvPr/>
        </p:nvSpPr>
        <p:spPr>
          <a:xfrm>
            <a:off x="5194440" y="4148280"/>
            <a:ext cx="6512760" cy="9784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13"/>
          <p:cNvSpPr/>
          <p:nvPr/>
        </p:nvSpPr>
        <p:spPr>
          <a:xfrm>
            <a:off x="5490720" y="4368600"/>
            <a:ext cx="537840" cy="537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14"/>
          <p:cNvSpPr/>
          <p:nvPr/>
        </p:nvSpPr>
        <p:spPr>
          <a:xfrm>
            <a:off x="6325560" y="4148280"/>
            <a:ext cx="5381640" cy="97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103680" rIns="103680" bIns="103680" anchor="ctr"/>
          <a:lstStyle/>
          <a:p>
            <a:pPr>
              <a:lnSpc>
                <a:spcPct val="90000"/>
              </a:lnSpc>
              <a:spcAft>
                <a:spcPts val="666"/>
              </a:spcAft>
            </a:pPr>
            <a:r>
              <a:rPr lang="fr-FR" sz="19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Social factors</a:t>
            </a:r>
            <a:endParaRPr lang="fr-FR" sz="1900" b="0" strike="noStrike" spc="-1">
              <a:latin typeface="Arial"/>
            </a:endParaRPr>
          </a:p>
        </p:txBody>
      </p:sp>
      <p:sp>
        <p:nvSpPr>
          <p:cNvPr id="99" name="CustomShape 15"/>
          <p:cNvSpPr/>
          <p:nvPr/>
        </p:nvSpPr>
        <p:spPr>
          <a:xfrm>
            <a:off x="5194440" y="5372280"/>
            <a:ext cx="6512760" cy="9784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16"/>
          <p:cNvSpPr/>
          <p:nvPr/>
        </p:nvSpPr>
        <p:spPr>
          <a:xfrm>
            <a:off x="5490720" y="5592600"/>
            <a:ext cx="537840" cy="537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17"/>
          <p:cNvSpPr/>
          <p:nvPr/>
        </p:nvSpPr>
        <p:spPr>
          <a:xfrm>
            <a:off x="6325560" y="5372280"/>
            <a:ext cx="5381640" cy="97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103680" rIns="103680" bIns="103680" anchor="ctr"/>
          <a:lstStyle/>
          <a:p>
            <a:pPr>
              <a:lnSpc>
                <a:spcPct val="90000"/>
              </a:lnSpc>
              <a:spcAft>
                <a:spcPts val="666"/>
              </a:spcAft>
            </a:pPr>
            <a:r>
              <a:rPr lang="fr-FR" sz="19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Factor of luck</a:t>
            </a:r>
            <a:endParaRPr lang="fr-FR" sz="19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870120" y="606600"/>
            <a:ext cx="1045080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400" b="0" u="sng" strike="noStrike" spc="-1">
                <a:solidFill>
                  <a:srgbClr val="000000"/>
                </a:solidFill>
                <a:uFillTx/>
                <a:latin typeface="Calibri Light"/>
              </a:rPr>
              <a:t>Some Sciences allow to develop these notions such as :</a:t>
            </a:r>
            <a:r>
              <a:t/>
            </a:r>
            <a:br/>
            <a:endParaRPr lang="fr-FR" sz="34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1000800" y="2043720"/>
            <a:ext cx="10189440" cy="79920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1600560" y="2619360"/>
            <a:ext cx="1852200" cy="1852200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4"/>
          <p:cNvSpPr/>
          <p:nvPr/>
        </p:nvSpPr>
        <p:spPr>
          <a:xfrm>
            <a:off x="1995480" y="3014280"/>
            <a:ext cx="1062360" cy="1062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5"/>
          <p:cNvSpPr/>
          <p:nvPr/>
        </p:nvSpPr>
        <p:spPr>
          <a:xfrm>
            <a:off x="1008360" y="5049360"/>
            <a:ext cx="303696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191"/>
              </a:spcAft>
            </a:pPr>
            <a:r>
              <a:rPr lang="fr-FR" sz="3400" b="0" strike="noStrike" cap="all" spc="-1">
                <a:solidFill>
                  <a:srgbClr val="000000"/>
                </a:solidFill>
                <a:latin typeface="Calibri"/>
                <a:ea typeface="DejaVu Sans"/>
              </a:rPr>
              <a:t>The physiology</a:t>
            </a:r>
            <a:endParaRPr lang="fr-FR" sz="3400" b="0" strike="noStrike" spc="-1">
              <a:latin typeface="Arial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5169600" y="2619360"/>
            <a:ext cx="1852200" cy="1852200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7"/>
          <p:cNvSpPr/>
          <p:nvPr/>
        </p:nvSpPr>
        <p:spPr>
          <a:xfrm>
            <a:off x="5564520" y="3014280"/>
            <a:ext cx="1062360" cy="1062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8"/>
          <p:cNvSpPr/>
          <p:nvPr/>
        </p:nvSpPr>
        <p:spPr>
          <a:xfrm>
            <a:off x="4577400" y="5049360"/>
            <a:ext cx="303696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191"/>
              </a:spcAft>
            </a:pPr>
            <a:r>
              <a:rPr lang="fr-FR" sz="3400" b="0" strike="noStrike" cap="all" spc="-1">
                <a:solidFill>
                  <a:srgbClr val="000000"/>
                </a:solidFill>
                <a:latin typeface="Calibri"/>
                <a:ea typeface="DejaVu Sans"/>
              </a:rPr>
              <a:t>The anatomy</a:t>
            </a:r>
            <a:endParaRPr lang="fr-FR" sz="3400" b="0" strike="noStrike" spc="-1">
              <a:latin typeface="Arial"/>
            </a:endParaRPr>
          </a:p>
        </p:txBody>
      </p:sp>
      <p:sp>
        <p:nvSpPr>
          <p:cNvPr id="110" name="CustomShape 9"/>
          <p:cNvSpPr/>
          <p:nvPr/>
        </p:nvSpPr>
        <p:spPr>
          <a:xfrm>
            <a:off x="8738640" y="2619360"/>
            <a:ext cx="1852200" cy="1852200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10"/>
          <p:cNvSpPr/>
          <p:nvPr/>
        </p:nvSpPr>
        <p:spPr>
          <a:xfrm>
            <a:off x="9133560" y="3014280"/>
            <a:ext cx="1062360" cy="1062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11"/>
          <p:cNvSpPr/>
          <p:nvPr/>
        </p:nvSpPr>
        <p:spPr>
          <a:xfrm>
            <a:off x="8146440" y="5049360"/>
            <a:ext cx="303696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191"/>
              </a:spcAft>
            </a:pPr>
            <a:r>
              <a:rPr lang="fr-FR" sz="3400" b="0" strike="noStrike" cap="all" spc="-1">
                <a:solidFill>
                  <a:srgbClr val="000000"/>
                </a:solidFill>
                <a:latin typeface="Calibri"/>
                <a:ea typeface="DejaVu Sans"/>
              </a:rPr>
              <a:t>Biochemistry</a:t>
            </a:r>
            <a:endParaRPr lang="fr-FR" sz="3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913000" y="0"/>
            <a:ext cx="6278040" cy="6857280"/>
          </a:xfrm>
          <a:custGeom>
            <a:avLst/>
            <a:gdLst/>
            <a:ahLst/>
            <a:cxnLst/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655200" y="365040"/>
            <a:ext cx="9012240" cy="162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700" b="0" u="sng" strike="noStrike" spc="-1">
                <a:solidFill>
                  <a:srgbClr val="FFFFFF"/>
                </a:solidFill>
                <a:uFillTx/>
                <a:latin typeface="Calibri Light"/>
              </a:rPr>
              <a:t>The great discoveries that have emerged from this research are :</a:t>
            </a:r>
            <a:r>
              <a:t/>
            </a:r>
            <a:br/>
            <a:endParaRPr lang="fr-FR" sz="3700" b="0" strike="noStrike" spc="-1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763560" y="2316600"/>
            <a:ext cx="8228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655200" y="2644560"/>
            <a:ext cx="9012240" cy="332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Structure and muscular functioning</a:t>
            </a:r>
            <a:endParaRPr lang="fr-FR" sz="20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energetic metabolism of the muscle</a:t>
            </a:r>
            <a:endParaRPr lang="fr-FR" sz="20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the nervous control of the movement</a:t>
            </a:r>
            <a:endParaRPr lang="fr-FR" sz="20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hormonal regulation during the exercise</a:t>
            </a:r>
            <a:endParaRPr lang="fr-FR" sz="20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energy expenditure, nutrients used during the exertion</a:t>
            </a:r>
            <a:endParaRPr lang="fr-FR" sz="20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</a:rPr>
              <a:t>the cardiorespiratory system and its Control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96720" y="280440"/>
            <a:ext cx="11437920" cy="1843560"/>
          </a:xfrm>
          <a:prstGeom prst="rect">
            <a:avLst/>
          </a:prstGeom>
          <a:solidFill>
            <a:srgbClr val="404040"/>
          </a:solidFill>
          <a:ln w="127080">
            <a:solidFill>
              <a:srgbClr val="40404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546480" y="433440"/>
            <a:ext cx="11139120" cy="92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FFFFFF"/>
                </a:solidFill>
                <a:latin typeface="Calibri Light"/>
              </a:rPr>
              <a:t>Muscle </a:t>
            </a:r>
            <a:endParaRPr lang="fr-FR" sz="5400" b="0" strike="noStrike" spc="-1">
              <a:latin typeface="Arial"/>
            </a:endParaRPr>
          </a:p>
        </p:txBody>
      </p:sp>
      <p:sp>
        <p:nvSpPr>
          <p:cNvPr id="119" name="Line 3"/>
          <p:cNvSpPr/>
          <p:nvPr/>
        </p:nvSpPr>
        <p:spPr>
          <a:xfrm>
            <a:off x="2229840" y="1522080"/>
            <a:ext cx="7772400" cy="360"/>
          </a:xfrm>
          <a:prstGeom prst="line">
            <a:avLst/>
          </a:prstGeom>
          <a:ln w="22320">
            <a:solidFill>
              <a:srgbClr val="D9D9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Image 3"/>
          <p:cNvPicPr/>
          <p:nvPr/>
        </p:nvPicPr>
        <p:blipFill>
          <a:blip r:embed="rId2" cstate="print"/>
          <a:srcRect b="5305"/>
          <a:stretch/>
        </p:blipFill>
        <p:spPr>
          <a:xfrm>
            <a:off x="1281240" y="2426760"/>
            <a:ext cx="3555720" cy="3997080"/>
          </a:xfrm>
          <a:prstGeom prst="rect">
            <a:avLst/>
          </a:prstGeom>
          <a:ln>
            <a:noFill/>
          </a:ln>
        </p:spPr>
      </p:pic>
      <p:sp>
        <p:nvSpPr>
          <p:cNvPr id="121" name="Line 4"/>
          <p:cNvSpPr/>
          <p:nvPr/>
        </p:nvSpPr>
        <p:spPr>
          <a:xfrm>
            <a:off x="6116040" y="2596680"/>
            <a:ext cx="360" cy="3657600"/>
          </a:xfrm>
          <a:prstGeom prst="line">
            <a:avLst/>
          </a:prstGeom>
          <a:ln w="10152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2" name="Picture 2"/>
          <p:cNvPicPr/>
          <p:nvPr/>
        </p:nvPicPr>
        <p:blipFill>
          <a:blip r:embed="rId3" cstate="print"/>
          <a:srcRect t="8503" r="-2830" b="6492"/>
          <a:stretch/>
        </p:blipFill>
        <p:spPr>
          <a:xfrm>
            <a:off x="6541560" y="2516400"/>
            <a:ext cx="5379840" cy="3737160"/>
          </a:xfrm>
          <a:prstGeom prst="rect">
            <a:avLst/>
          </a:prstGeom>
          <a:ln>
            <a:noFill/>
          </a:ln>
        </p:spPr>
      </p:pic>
      <p:sp>
        <p:nvSpPr>
          <p:cNvPr id="123" name="CustomShape 5"/>
          <p:cNvSpPr/>
          <p:nvPr/>
        </p:nvSpPr>
        <p:spPr>
          <a:xfrm>
            <a:off x="7694280" y="6424560"/>
            <a:ext cx="3991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The structure of skeletal muscle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1698120" y="6488640"/>
            <a:ext cx="3460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The physiology of the muscle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100" b="0" strike="noStrike" spc="-1">
                <a:solidFill>
                  <a:srgbClr val="000000"/>
                </a:solidFill>
                <a:latin typeface="Calibri Light"/>
              </a:rPr>
              <a:t>• The different energy regeneration pathways:</a:t>
            </a:r>
            <a:r>
              <a:t/>
            </a:r>
            <a:br/>
            <a:endParaRPr lang="fr-FR" sz="4100" b="0" strike="noStrike" spc="-1">
              <a:latin typeface="Arial"/>
            </a:endParaRPr>
          </a:p>
        </p:txBody>
      </p:sp>
      <p:sp>
        <p:nvSpPr>
          <p:cNvPr id="126" name="Line 2"/>
          <p:cNvSpPr/>
          <p:nvPr/>
        </p:nvSpPr>
        <p:spPr>
          <a:xfrm>
            <a:off x="838080" y="1825560"/>
            <a:ext cx="10515600" cy="36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838080" y="1825560"/>
            <a:ext cx="210240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560" tIns="106560" rIns="106560" bIns="106560"/>
          <a:lstStyle/>
          <a:p>
            <a:pPr>
              <a:lnSpc>
                <a:spcPct val="90000"/>
              </a:lnSpc>
              <a:spcAft>
                <a:spcPts val="981"/>
              </a:spcAft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muscle cell has three regeneration pathways :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3098880" y="1893600"/>
            <a:ext cx="8254080" cy="13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960" tIns="102960" rIns="102960" bIns="102960"/>
          <a:lstStyle/>
          <a:p>
            <a:pPr>
              <a:lnSpc>
                <a:spcPct val="90000"/>
              </a:lnSpc>
              <a:spcAft>
                <a:spcPts val="944"/>
              </a:spcAft>
            </a:pPr>
            <a:r>
              <a:rPr lang="fr-FR" sz="27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aerobic pathway (presence of oxygen), pathway of cellular respiration. (ex: 5000m)</a:t>
            </a:r>
            <a:endParaRPr lang="fr-FR" sz="2700" b="0" strike="noStrike" spc="-1">
              <a:latin typeface="Arial"/>
            </a:endParaRPr>
          </a:p>
        </p:txBody>
      </p:sp>
      <p:sp>
        <p:nvSpPr>
          <p:cNvPr id="129" name="Line 5"/>
          <p:cNvSpPr/>
          <p:nvPr/>
        </p:nvSpPr>
        <p:spPr>
          <a:xfrm>
            <a:off x="2941200" y="3253320"/>
            <a:ext cx="8412480" cy="360"/>
          </a:xfrm>
          <a:prstGeom prst="line">
            <a:avLst/>
          </a:prstGeom>
          <a:ln>
            <a:solidFill>
              <a:schemeClr val="accent1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6"/>
          <p:cNvSpPr/>
          <p:nvPr/>
        </p:nvSpPr>
        <p:spPr>
          <a:xfrm>
            <a:off x="3098880" y="3321360"/>
            <a:ext cx="8254080" cy="13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960" tIns="102960" rIns="102960" bIns="102960"/>
          <a:lstStyle/>
          <a:p>
            <a:pPr>
              <a:lnSpc>
                <a:spcPct val="90000"/>
              </a:lnSpc>
              <a:spcAft>
                <a:spcPts val="944"/>
              </a:spcAft>
            </a:pPr>
            <a:r>
              <a:rPr lang="fr-FR" sz="27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anaerobic (no oxygen) pathway, lactic fermentation pathway. (ex 400m) </a:t>
            </a:r>
            <a:endParaRPr lang="fr-FR" sz="2700" b="0" strike="noStrike" spc="-1">
              <a:latin typeface="Arial"/>
            </a:endParaRPr>
          </a:p>
        </p:txBody>
      </p:sp>
      <p:sp>
        <p:nvSpPr>
          <p:cNvPr id="131" name="Line 7"/>
          <p:cNvSpPr/>
          <p:nvPr/>
        </p:nvSpPr>
        <p:spPr>
          <a:xfrm>
            <a:off x="2941200" y="4681080"/>
            <a:ext cx="8412480" cy="360"/>
          </a:xfrm>
          <a:prstGeom prst="line">
            <a:avLst/>
          </a:prstGeom>
          <a:ln>
            <a:solidFill>
              <a:schemeClr val="accent1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8"/>
          <p:cNvSpPr/>
          <p:nvPr/>
        </p:nvSpPr>
        <p:spPr>
          <a:xfrm>
            <a:off x="3098880" y="4749120"/>
            <a:ext cx="8254080" cy="13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960" tIns="102960" rIns="102960" bIns="102960"/>
          <a:lstStyle/>
          <a:p>
            <a:pPr>
              <a:lnSpc>
                <a:spcPct val="90000"/>
              </a:lnSpc>
              <a:spcAft>
                <a:spcPts val="944"/>
              </a:spcAft>
            </a:pPr>
            <a:r>
              <a:rPr lang="fr-FR" sz="27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anaerobic (in absence of oxygen) alactique route , pathway of phosphocreatine, pathway of immediate regeneration. (ex: 100m)</a:t>
            </a:r>
            <a:endParaRPr lang="fr-FR" sz="2700" b="0" strike="noStrike" spc="-1">
              <a:latin typeface="Arial"/>
            </a:endParaRPr>
          </a:p>
        </p:txBody>
      </p:sp>
      <p:sp>
        <p:nvSpPr>
          <p:cNvPr id="133" name="Line 9"/>
          <p:cNvSpPr/>
          <p:nvPr/>
        </p:nvSpPr>
        <p:spPr>
          <a:xfrm>
            <a:off x="2941200" y="6108840"/>
            <a:ext cx="8412480" cy="360"/>
          </a:xfrm>
          <a:prstGeom prst="line">
            <a:avLst/>
          </a:prstGeom>
          <a:ln>
            <a:solidFill>
              <a:schemeClr val="accent1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0" y="0"/>
            <a:ext cx="2012760" cy="6857280"/>
          </a:xfrm>
          <a:prstGeom prst="rect">
            <a:avLst/>
          </a:prstGeom>
          <a:solidFill>
            <a:srgbClr val="40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3"/>
          <p:cNvSpPr/>
          <p:nvPr/>
        </p:nvSpPr>
        <p:spPr>
          <a:xfrm>
            <a:off x="637560" y="2072520"/>
            <a:ext cx="2751480" cy="2708640"/>
          </a:xfrm>
          <a:prstGeom prst="rect">
            <a:avLst/>
          </a:prstGeom>
          <a:solidFill>
            <a:srgbClr val="262626"/>
          </a:solidFill>
          <a:ln w="174600">
            <a:solidFill>
              <a:srgbClr val="26262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fr-FR" sz="3600" b="0" strike="noStrike" spc="-1">
                <a:solidFill>
                  <a:srgbClr val="FFFFFF"/>
                </a:solidFill>
                <a:latin typeface="Calibri Light"/>
              </a:rPr>
              <a:t>There are three types of muscle fibers:</a:t>
            </a:r>
            <a:r>
              <a:t/>
            </a:r>
            <a:br/>
            <a:endParaRPr lang="fr-FR" sz="3600" b="0" strike="noStrike" spc="-1">
              <a:latin typeface="Arial"/>
            </a:endParaRPr>
          </a:p>
        </p:txBody>
      </p:sp>
      <p:pic>
        <p:nvPicPr>
          <p:cNvPr id="137" name="Image 2"/>
          <p:cNvPicPr/>
          <p:nvPr/>
        </p:nvPicPr>
        <p:blipFill>
          <a:blip r:embed="rId2" cstate="print"/>
          <a:srcRect l="2007" t="5332" r="1436"/>
          <a:stretch/>
        </p:blipFill>
        <p:spPr>
          <a:xfrm>
            <a:off x="4038480" y="1964880"/>
            <a:ext cx="7187400" cy="2923920"/>
          </a:xfrm>
          <a:prstGeom prst="rect">
            <a:avLst/>
          </a:prstGeom>
          <a:ln>
            <a:noFill/>
          </a:ln>
        </p:spPr>
      </p:pic>
      <p:sp>
        <p:nvSpPr>
          <p:cNvPr id="138" name="CustomShape 4"/>
          <p:cNvSpPr/>
          <p:nvPr/>
        </p:nvSpPr>
        <p:spPr>
          <a:xfrm>
            <a:off x="4150440" y="5041080"/>
            <a:ext cx="6797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Type I 				Type IIa 					Type IIb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5713200" y="863640"/>
            <a:ext cx="32058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Different types of muscle fibers</a:t>
            </a: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: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raz 139"/>
          <p:cNvPicPr/>
          <p:nvPr/>
        </p:nvPicPr>
        <p:blipFill>
          <a:blip r:embed="rId2" cstate="print"/>
          <a:stretch/>
        </p:blipFill>
        <p:spPr>
          <a:xfrm>
            <a:off x="288000" y="790560"/>
            <a:ext cx="8609760" cy="5257080"/>
          </a:xfrm>
          <a:prstGeom prst="rect">
            <a:avLst/>
          </a:prstGeom>
          <a:ln>
            <a:noFill/>
          </a:ln>
        </p:spPr>
      </p:pic>
      <p:pic>
        <p:nvPicPr>
          <p:cNvPr id="141" name="Obraz 140"/>
          <p:cNvPicPr/>
          <p:nvPr/>
        </p:nvPicPr>
        <p:blipFill>
          <a:blip r:embed="rId3" cstate="print"/>
          <a:stretch/>
        </p:blipFill>
        <p:spPr>
          <a:xfrm>
            <a:off x="8848440" y="1656000"/>
            <a:ext cx="2887200" cy="394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36960" y="321120"/>
            <a:ext cx="4331520" cy="6178680"/>
          </a:xfrm>
          <a:prstGeom prst="rect">
            <a:avLst/>
          </a:prstGeom>
          <a:solidFill>
            <a:srgbClr val="404040">
              <a:alpha val="90000"/>
            </a:srgbClr>
          </a:solidFill>
          <a:ln w="127080">
            <a:solidFill>
              <a:srgbClr val="59595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674280" y="914400"/>
            <a:ext cx="3656880" cy="288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u="sng" strike="noStrike" spc="-1">
                <a:solidFill>
                  <a:srgbClr val="FFFFFF"/>
                </a:solidFill>
                <a:uFillTx/>
                <a:latin typeface="Calibri Light"/>
              </a:rPr>
              <a:t>The food pyramid </a:t>
            </a:r>
            <a:endParaRPr lang="fr-FR" sz="4800" b="0" strike="noStrike" spc="-1">
              <a:latin typeface="Arial"/>
            </a:endParaRPr>
          </a:p>
        </p:txBody>
      </p:sp>
      <p:sp>
        <p:nvSpPr>
          <p:cNvPr id="144" name="Line 3"/>
          <p:cNvSpPr/>
          <p:nvPr/>
        </p:nvSpPr>
        <p:spPr>
          <a:xfrm>
            <a:off x="1190880" y="3909960"/>
            <a:ext cx="2586960" cy="360"/>
          </a:xfrm>
          <a:prstGeom prst="line">
            <a:avLst/>
          </a:prstGeom>
          <a:ln w="22320">
            <a:solidFill>
              <a:srgbClr val="D9D9D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Obraz 144"/>
          <p:cNvPicPr/>
          <p:nvPr/>
        </p:nvPicPr>
        <p:blipFill>
          <a:blip r:embed="rId2" cstate="print"/>
          <a:stretch/>
        </p:blipFill>
        <p:spPr>
          <a:xfrm>
            <a:off x="4752000" y="936000"/>
            <a:ext cx="6763320" cy="462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277</Words>
  <Application>Microsoft Office PowerPoint</Application>
  <PresentationFormat>Niestandardowy</PresentationFormat>
  <Paragraphs>40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CONTRIBUTION TO IMPROVING SPORTING PERFORMANCE</dc:title>
  <dc:creator>Jerome PROU</dc:creator>
  <cp:lastModifiedBy>Maggies</cp:lastModifiedBy>
  <cp:revision>9</cp:revision>
  <dcterms:created xsi:type="dcterms:W3CDTF">2019-03-25T17:14:19Z</dcterms:created>
  <dcterms:modified xsi:type="dcterms:W3CDTF">2019-06-24T10:11:28Z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